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2" r:id="rId14"/>
    <p:sldId id="266" r:id="rId15"/>
    <p:sldId id="268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68FE-AD3D-444F-B6A8-796D946DC3A6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2EAA-B504-4DE4-86AF-9234CC185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98E66DD-51B1-4BF7-9539-DEA51BFAEFD8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6260-7573-4697-9E59-AA19A1D5C255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B049DE4-AD7B-432F-9E35-775F5F8CC6AD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04F4-028A-4A36-B306-1FBAFF258B24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569E6D-812C-4C70-BB51-98F32992DB43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10287DF-640A-4181-8B82-4913718EF244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74BE3E1-3173-4AB6-90EF-CE84B9FBD77E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D357-68ED-48AA-AC18-9CC27DEA9490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CC8BAEE-D0AF-4323-A024-1416F995B386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0D4-CA65-4DD1-8546-2CC4E75B8B9D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19DEFE7-E1FA-4CA7-8A5A-F9AB210CE638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3FCC-785C-4EC4-B782-9133218B75DD}" type="datetime1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6qfBtnvR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M6qfBtnvR4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0RAcuG2Ao?start=4&amp;feature=oembed" TargetMode="External"/><Relationship Id="rId4" Type="http://schemas.openxmlformats.org/officeDocument/2006/relationships/hyperlink" Target="https://www.youtube.com/watch?v=bV0RAcuG2Ao&amp;t=4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081FE-3187-4184-98D0-CDC8A7E5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US" sz="6000" dirty="0"/>
              <a:t>Week 6: Day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0D1D1-624A-4AF5-B57E-100CDFEEA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en-US" sz="2800" dirty="0"/>
              <a:t>P2</a:t>
            </a:r>
          </a:p>
          <a:p>
            <a:r>
              <a:rPr lang="en-US" sz="2800" dirty="0"/>
              <a:t>October 6</a:t>
            </a:r>
            <a:r>
              <a:rPr lang="en-US" sz="2800" baseline="30000" dirty="0"/>
              <a:t>th</a:t>
            </a:r>
            <a:r>
              <a:rPr lang="en-US" sz="28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63064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38A4-F51A-FD5A-88A4-50DDB237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2817351"/>
            <a:ext cx="3501197" cy="1223298"/>
          </a:xfrm>
        </p:spPr>
        <p:txBody>
          <a:bodyPr/>
          <a:lstStyle/>
          <a:p>
            <a:r>
              <a:rPr lang="en-US" dirty="0"/>
              <a:t>Viewers have “discovered” Kate Bush.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0975F-7CAA-0F77-4BEC-5FDDD265CE18}"/>
              </a:ext>
            </a:extLst>
          </p:cNvPr>
          <p:cNvSpPr txBox="1"/>
          <p:nvPr/>
        </p:nvSpPr>
        <p:spPr>
          <a:xfrm>
            <a:off x="4746929" y="1536174"/>
            <a:ext cx="4603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How does a song become so important? So symbolic?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How does your (chosen) song </a:t>
            </a:r>
            <a:r>
              <a:rPr lang="en-US" sz="2400" i="1" dirty="0"/>
              <a:t>operate</a:t>
            </a:r>
            <a:r>
              <a:rPr lang="en-US" sz="2400" dirty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Why have you chosen it- what effect does it have?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Think about your connection to the song, the memories it stirs, the immediate feeling you experience.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84554-98AF-71B2-6B35-7A6098A6F961}"/>
              </a:ext>
            </a:extLst>
          </p:cNvPr>
          <p:cNvSpPr txBox="1"/>
          <p:nvPr/>
        </p:nvSpPr>
        <p:spPr>
          <a:xfrm rot="20460618">
            <a:off x="9501244" y="247975"/>
            <a:ext cx="19878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If I only could, I'd be running up that hill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If I only could, I'd be running up that hill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If I only could, I'd be running up that hill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If I only could, I'd be running up that hill</a:t>
            </a:r>
          </a:p>
          <a:p>
            <a:pPr algn="l"/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It doesn't hurt me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Do you want to feel how it feels?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Do you want to know that it doesn't hurt me?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Do you </a:t>
            </a:r>
            <a:r>
              <a:rPr lang="en-US" sz="1050" b="0" i="1" dirty="0" err="1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wanna</a:t>
            </a: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hear about the deal that I'm making?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You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It's you and me</a:t>
            </a:r>
          </a:p>
          <a:p>
            <a:pPr algn="l"/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 if I only could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I'd make a deal with God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 I'd get him to swap our places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Be running up that road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Be running up that hill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Running up that building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If I only could, oh...</a:t>
            </a:r>
          </a:p>
          <a:p>
            <a:pPr algn="l"/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You don't </a:t>
            </a:r>
            <a:r>
              <a:rPr lang="en-US" sz="1050" b="0" i="1" dirty="0" err="1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wanna</a:t>
            </a: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hurt me,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But see how deep the bullet lies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Unaware I'm tearing you asunder</a:t>
            </a:r>
            <a:b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050" b="0" i="1" dirty="0">
                <a:solidFill>
                  <a:schemeClr val="accent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Oh, there is thunder in our hearts</a:t>
            </a:r>
          </a:p>
        </p:txBody>
      </p:sp>
    </p:spTree>
    <p:extLst>
      <p:ext uri="{BB962C8B-B14F-4D97-AF65-F5344CB8AC3E}">
        <p14:creationId xmlns:p14="http://schemas.microsoft.com/office/powerpoint/2010/main" val="253080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D17E-6363-5868-06A6-0CD41C5E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2290107"/>
            <a:ext cx="5490224" cy="1689390"/>
          </a:xfrm>
        </p:spPr>
        <p:txBody>
          <a:bodyPr>
            <a:noAutofit/>
          </a:bodyPr>
          <a:lstStyle/>
          <a:p>
            <a:r>
              <a:rPr lang="en-US" dirty="0"/>
              <a:t>Genre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Circulation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A2C40-C5BF-0625-B415-C45F370B9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888" y="4252367"/>
            <a:ext cx="5490223" cy="749003"/>
          </a:xfrm>
        </p:spPr>
        <p:txBody>
          <a:bodyPr>
            <a:normAutofit/>
          </a:bodyPr>
          <a:lstStyle/>
          <a:p>
            <a:r>
              <a:rPr lang="en-US" sz="3200" dirty="0"/>
              <a:t>Tik Tok</a:t>
            </a:r>
          </a:p>
        </p:txBody>
      </p:sp>
    </p:spTree>
    <p:extLst>
      <p:ext uri="{BB962C8B-B14F-4D97-AF65-F5344CB8AC3E}">
        <p14:creationId xmlns:p14="http://schemas.microsoft.com/office/powerpoint/2010/main" val="255706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ards Vecna Song">
            <a:hlinkClick r:id="" action="ppaction://media"/>
            <a:extLst>
              <a:ext uri="{FF2B5EF4-FFF2-40B4-BE49-F238E27FC236}">
                <a16:creationId xmlns:a16="http://schemas.microsoft.com/office/drawing/2014/main" id="{524E62A1-605E-4647-7ABB-FD674043F1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3691" y="331562"/>
            <a:ext cx="3484618" cy="61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y That Funky Music Vecna Song">
            <a:hlinkClick r:id="" action="ppaction://media"/>
            <a:extLst>
              <a:ext uri="{FF2B5EF4-FFF2-40B4-BE49-F238E27FC236}">
                <a16:creationId xmlns:a16="http://schemas.microsoft.com/office/drawing/2014/main" id="{9F10D1ED-C6D0-A4E8-670F-B95EAE0430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9235" y="270307"/>
            <a:ext cx="3553529" cy="63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dy Gaga Alejandro Vecna Song">
            <a:hlinkClick r:id="" action="ppaction://media"/>
            <a:extLst>
              <a:ext uri="{FF2B5EF4-FFF2-40B4-BE49-F238E27FC236}">
                <a16:creationId xmlns:a16="http://schemas.microsoft.com/office/drawing/2014/main" id="{1D154499-76B6-84DC-C9BE-62AB111D9A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187" y="284443"/>
            <a:ext cx="3537626" cy="62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2872-5ED6-0B04-7178-340866C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rhetorical choices were made in these parodies?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E915-9EF9-57D4-9CA6-D50DBC4F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7979" y="579167"/>
            <a:ext cx="6265088" cy="685800"/>
          </a:xfrm>
        </p:spPr>
        <p:txBody>
          <a:bodyPr/>
          <a:lstStyle/>
          <a:p>
            <a:r>
              <a:rPr lang="en-US" dirty="0"/>
              <a:t>Tik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i="1" dirty="0"/>
              <a:t>as genre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4D468-C23D-BF8E-1863-624A8F20A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717" y="1170932"/>
            <a:ext cx="6264350" cy="1696853"/>
          </a:xfrm>
        </p:spPr>
        <p:txBody>
          <a:bodyPr>
            <a:normAutofit/>
          </a:bodyPr>
          <a:lstStyle/>
          <a:p>
            <a:r>
              <a:rPr lang="en-US" dirty="0"/>
              <a:t>Conventions and associated expectations</a:t>
            </a:r>
          </a:p>
          <a:p>
            <a:r>
              <a:rPr lang="en-US" dirty="0"/>
              <a:t>How does Stranger Things and/or “</a:t>
            </a:r>
            <a:r>
              <a:rPr lang="en-US" dirty="0" err="1"/>
              <a:t>Vecna</a:t>
            </a:r>
            <a:r>
              <a:rPr lang="en-US" dirty="0"/>
              <a:t> Song” fit in the space?</a:t>
            </a:r>
          </a:p>
          <a:p>
            <a:pPr lvl="1"/>
            <a:r>
              <a:rPr lang="en-US" dirty="0"/>
              <a:t>Music? Dance?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50875-29AB-FA14-8149-8198EE832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8653" y="3429000"/>
            <a:ext cx="6264414" cy="685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vecna</a:t>
            </a:r>
            <a:r>
              <a:rPr lang="en-US" dirty="0"/>
              <a:t> song </a:t>
            </a:r>
            <a:r>
              <a:rPr lang="en-US" i="1" dirty="0"/>
              <a:t>“recirculated”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FDFDA-E809-BAED-DAA8-9F9334EBE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7979" y="4114800"/>
            <a:ext cx="6265588" cy="2176902"/>
          </a:xfrm>
        </p:spPr>
        <p:txBody>
          <a:bodyPr>
            <a:normAutofit/>
          </a:bodyPr>
          <a:lstStyle/>
          <a:p>
            <a:r>
              <a:rPr lang="en-US" dirty="0"/>
              <a:t>Originally, the “</a:t>
            </a:r>
            <a:r>
              <a:rPr lang="en-US" dirty="0" err="1"/>
              <a:t>Vecna</a:t>
            </a:r>
            <a:r>
              <a:rPr lang="en-US" dirty="0"/>
              <a:t> Song” was ___________________.</a:t>
            </a:r>
          </a:p>
          <a:p>
            <a:r>
              <a:rPr lang="en-US" dirty="0"/>
              <a:t>As a parodied by content creators, the “</a:t>
            </a:r>
            <a:r>
              <a:rPr lang="en-US" dirty="0" err="1"/>
              <a:t>Vecna</a:t>
            </a:r>
            <a:r>
              <a:rPr lang="en-US" dirty="0"/>
              <a:t> Song” becomes _______________________________________.</a:t>
            </a:r>
          </a:p>
          <a:p>
            <a:r>
              <a:rPr lang="en-US" dirty="0"/>
              <a:t>What remains the same?</a:t>
            </a:r>
          </a:p>
          <a:p>
            <a:r>
              <a:rPr lang="en-US" dirty="0"/>
              <a:t>What has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2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83E7-9A95-2E31-4718-8371BA920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Design/ Create</a:t>
            </a:r>
          </a:p>
        </p:txBody>
      </p:sp>
    </p:spTree>
    <p:extLst>
      <p:ext uri="{BB962C8B-B14F-4D97-AF65-F5344CB8AC3E}">
        <p14:creationId xmlns:p14="http://schemas.microsoft.com/office/powerpoint/2010/main" val="40828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478D-4AD9-0F91-1471-45710A61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Vecna</a:t>
            </a:r>
            <a:r>
              <a:rPr lang="en-US" dirty="0"/>
              <a:t> Song Assignment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8FD11-60F2-3043-10D7-1745C5F7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Submit on Canvas in Week 6 Module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877D9-B6B9-CCAE-974C-F2C55073C893}"/>
              </a:ext>
            </a:extLst>
          </p:cNvPr>
          <p:cNvSpPr txBox="1"/>
          <p:nvPr/>
        </p:nvSpPr>
        <p:spPr>
          <a:xfrm>
            <a:off x="4746926" y="512315"/>
            <a:ext cx="58442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Get into groups of no more than 5. You may also work individually.</a:t>
            </a:r>
          </a:p>
          <a:p>
            <a:pPr marL="342900" indent="-342900">
              <a:buAutoNum type="arabicPeriod"/>
            </a:pPr>
            <a:r>
              <a:rPr lang="en-US" sz="1600" dirty="0"/>
              <a:t>You have 2 choices:</a:t>
            </a:r>
          </a:p>
          <a:p>
            <a:pPr lvl="1"/>
            <a:r>
              <a:rPr lang="en-US" sz="1600" dirty="0"/>
              <a:t>A. Create an original “</a:t>
            </a:r>
            <a:r>
              <a:rPr lang="en-US" sz="1600" dirty="0" err="1"/>
              <a:t>Vecna</a:t>
            </a:r>
            <a:r>
              <a:rPr lang="en-US" sz="1600" dirty="0"/>
              <a:t> Song” TikTok.</a:t>
            </a:r>
          </a:p>
          <a:p>
            <a:pPr lvl="1"/>
            <a:r>
              <a:rPr lang="en-US" sz="1600" dirty="0"/>
              <a:t>B. Create an audio/visual recording (under 3 minutes)</a:t>
            </a:r>
          </a:p>
          <a:p>
            <a:pPr lvl="1"/>
            <a:r>
              <a:rPr lang="en-US" sz="1600" dirty="0"/>
              <a:t>    that includes a clip of your group’s “</a:t>
            </a:r>
            <a:r>
              <a:rPr lang="en-US" sz="1600" dirty="0" err="1"/>
              <a:t>Vecna</a:t>
            </a:r>
            <a:r>
              <a:rPr lang="en-US" sz="1600" dirty="0"/>
              <a:t> Song” and</a:t>
            </a:r>
          </a:p>
          <a:p>
            <a:pPr lvl="1"/>
            <a:r>
              <a:rPr lang="en-US" sz="1600" dirty="0"/>
              <a:t>    </a:t>
            </a:r>
            <a:r>
              <a:rPr lang="en-US" sz="1600" i="1" dirty="0"/>
              <a:t>how or why </a:t>
            </a:r>
            <a:r>
              <a:rPr lang="en-US" sz="1600" dirty="0"/>
              <a:t>this would save you. </a:t>
            </a:r>
          </a:p>
          <a:p>
            <a:pPr marL="342900" indent="-342900">
              <a:buAutoNum type="arabicPeriod"/>
            </a:pPr>
            <a:r>
              <a:rPr lang="en-US" sz="1600" dirty="0"/>
              <a:t>You will share this work out with the class.</a:t>
            </a:r>
          </a:p>
          <a:p>
            <a:pPr marL="342900" indent="-342900">
              <a:buAutoNum type="arabicPeriod"/>
            </a:pPr>
            <a:r>
              <a:rPr lang="en-US" sz="1600" dirty="0"/>
              <a:t>Be creative. Be clever. Have fun. Most importantly, use what you know– rhetorical appeals, devices, etc. </a:t>
            </a:r>
            <a:r>
              <a:rPr lang="en-US" sz="1600" b="1" i="1" dirty="0"/>
              <a:t>What are you trying to convey or show your viewers and listeners?</a:t>
            </a:r>
          </a:p>
        </p:txBody>
      </p:sp>
      <p:pic>
        <p:nvPicPr>
          <p:cNvPr id="2050" name="Picture 2" descr="This vecna meme 😭 : r/StrangerThings">
            <a:extLst>
              <a:ext uri="{FF2B5EF4-FFF2-40B4-BE49-F238E27FC236}">
                <a16:creationId xmlns:a16="http://schemas.microsoft.com/office/drawing/2014/main" id="{C35182C0-5B38-6413-67E7-9DAD4B14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45" y="3363685"/>
            <a:ext cx="2720058" cy="33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0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C07D1-29E1-4AA8-B207-C6F2C03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DA24-C5D0-44B5-9011-43E7FEA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en-US" dirty="0"/>
              <a:t>In Tuesday’s lesson, </a:t>
            </a:r>
            <a:r>
              <a:rPr lang="en-US" u="sng" dirty="0"/>
              <a:t>Week 6 Day 11</a:t>
            </a:r>
            <a:r>
              <a:rPr lang="en-US" dirty="0"/>
              <a:t>, we discussed genre, genre conventions, and circulation.  </a:t>
            </a:r>
          </a:p>
          <a:p>
            <a:pPr lvl="1"/>
            <a:r>
              <a:rPr lang="en-US" i="1" dirty="0"/>
              <a:t>What are some of the more poignant ideas that come up?</a:t>
            </a:r>
          </a:p>
          <a:p>
            <a:pPr lvl="1"/>
            <a:r>
              <a:rPr lang="en-US" i="1" dirty="0"/>
              <a:t>Talk to me a bit about the </a:t>
            </a:r>
            <a:r>
              <a:rPr lang="en-US" b="1" i="1" u="sng" dirty="0"/>
              <a:t>connection</a:t>
            </a:r>
            <a:r>
              <a:rPr lang="en-US" i="1" dirty="0"/>
              <a:t> between genre, circulation and the rhetorical situation?</a:t>
            </a:r>
          </a:p>
          <a:p>
            <a:r>
              <a:rPr lang="en-US" dirty="0"/>
              <a:t>P2-PB1 Part 2 is due tonight by 11:59pm</a:t>
            </a:r>
          </a:p>
          <a:p>
            <a:pPr lvl="1"/>
            <a:r>
              <a:rPr lang="en-US" dirty="0"/>
              <a:t>Be sure to have a full 2 pages for each of the 2 elements.</a:t>
            </a:r>
          </a:p>
          <a:p>
            <a:r>
              <a:rPr lang="en-US" dirty="0"/>
              <a:t>Conferences will be held individually over the next couple weeks, as we work through P2.  Be sure to sign-up in the Google doc linked in the Week 6 module. </a:t>
            </a:r>
          </a:p>
        </p:txBody>
      </p:sp>
    </p:spTree>
    <p:extLst>
      <p:ext uri="{BB962C8B-B14F-4D97-AF65-F5344CB8AC3E}">
        <p14:creationId xmlns:p14="http://schemas.microsoft.com/office/powerpoint/2010/main" val="2254796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B923-565E-69F8-5C81-4FE14226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br>
              <a:rPr lang="en-US" dirty="0"/>
            </a:br>
            <a:r>
              <a:rPr lang="en-US" dirty="0"/>
              <a:t>Sample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7115F-771B-0778-7F85-105CEC70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49" t="8593" r="24665" b="4928"/>
          <a:stretch/>
        </p:blipFill>
        <p:spPr>
          <a:xfrm>
            <a:off x="4913906" y="168965"/>
            <a:ext cx="6575728" cy="652007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DD6068D-C04C-1559-FC6E-120215F1CD84}"/>
              </a:ext>
            </a:extLst>
          </p:cNvPr>
          <p:cNvSpPr/>
          <p:nvPr/>
        </p:nvSpPr>
        <p:spPr>
          <a:xfrm>
            <a:off x="4651512" y="4210215"/>
            <a:ext cx="906449" cy="37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B530EA-3D51-840B-8805-3C4119E5AC19}"/>
              </a:ext>
            </a:extLst>
          </p:cNvPr>
          <p:cNvCxnSpPr/>
          <p:nvPr/>
        </p:nvCxnSpPr>
        <p:spPr>
          <a:xfrm>
            <a:off x="6096000" y="5144494"/>
            <a:ext cx="190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D7DF0-F160-31CD-885B-BBA901C2533A}"/>
              </a:ext>
            </a:extLst>
          </p:cNvPr>
          <p:cNvCxnSpPr/>
          <p:nvPr/>
        </p:nvCxnSpPr>
        <p:spPr>
          <a:xfrm>
            <a:off x="8689450" y="5797826"/>
            <a:ext cx="190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35826-7017-09E7-AB7C-46EA03DE1847}"/>
              </a:ext>
            </a:extLst>
          </p:cNvPr>
          <p:cNvCxnSpPr/>
          <p:nvPr/>
        </p:nvCxnSpPr>
        <p:spPr>
          <a:xfrm>
            <a:off x="5726264" y="6274904"/>
            <a:ext cx="190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6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40E695-5C0B-B443-AB15-1AED6903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8" t="11589" r="24189"/>
          <a:stretch/>
        </p:blipFill>
        <p:spPr>
          <a:xfrm>
            <a:off x="4870279" y="483042"/>
            <a:ext cx="5868062" cy="589191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5ED30A-3E74-8AA0-7F73-4AE055DB9708}"/>
              </a:ext>
            </a:extLst>
          </p:cNvPr>
          <p:cNvCxnSpPr>
            <a:cxnSpLocks/>
          </p:cNvCxnSpPr>
          <p:nvPr/>
        </p:nvCxnSpPr>
        <p:spPr>
          <a:xfrm>
            <a:off x="8698727" y="1677726"/>
            <a:ext cx="1327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AC2DC9-9F52-C39D-A44F-EC6F393BF655}"/>
              </a:ext>
            </a:extLst>
          </p:cNvPr>
          <p:cNvCxnSpPr/>
          <p:nvPr/>
        </p:nvCxnSpPr>
        <p:spPr>
          <a:xfrm>
            <a:off x="6525371" y="3824577"/>
            <a:ext cx="190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67F843-3C12-56FC-E77E-A9DA1A42F92B}"/>
              </a:ext>
            </a:extLst>
          </p:cNvPr>
          <p:cNvSpPr txBox="1"/>
          <p:nvPr/>
        </p:nvSpPr>
        <p:spPr>
          <a:xfrm>
            <a:off x="1243874" y="2459504"/>
            <a:ext cx="2798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Student</a:t>
            </a:r>
            <a:br>
              <a:rPr lang="en-US" sz="4000" dirty="0">
                <a:solidFill>
                  <a:schemeClr val="bg1"/>
                </a:solidFill>
                <a:latin typeface="+mj-lt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</a:rPr>
              <a:t>Sample</a:t>
            </a:r>
            <a:br>
              <a:rPr lang="en-US" sz="4000" dirty="0">
                <a:solidFill>
                  <a:schemeClr val="bg1"/>
                </a:solidFill>
                <a:latin typeface="+mj-lt"/>
              </a:rPr>
            </a:br>
            <a:r>
              <a:rPr lang="en-US" sz="4000" dirty="0" err="1">
                <a:solidFill>
                  <a:schemeClr val="bg1"/>
                </a:solidFill>
                <a:latin typeface="+mj-lt"/>
              </a:rPr>
              <a:t>Cont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523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EAC1-25DD-F6EF-62C9-60E3212F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</a:t>
            </a:r>
            <a:br>
              <a:rPr lang="en-US" dirty="0"/>
            </a:br>
            <a:r>
              <a:rPr lang="en-US" dirty="0"/>
              <a:t>Sample</a:t>
            </a:r>
            <a:br>
              <a:rPr lang="en-US" dirty="0"/>
            </a:b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540AF-32EC-6381-232E-D0D882F8A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31" t="8395" r="24899" b="24724"/>
          <a:stretch/>
        </p:blipFill>
        <p:spPr>
          <a:xfrm>
            <a:off x="5732891" y="898499"/>
            <a:ext cx="4898003" cy="55182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DA9ED-94CD-9B86-ACEE-FCF328034A4C}"/>
              </a:ext>
            </a:extLst>
          </p:cNvPr>
          <p:cNvSpPr txBox="1"/>
          <p:nvPr/>
        </p:nvSpPr>
        <p:spPr>
          <a:xfrm>
            <a:off x="5152445" y="357809"/>
            <a:ext cx="326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(More element analysis) 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89D8291-50ED-D5EC-F7E6-F2EBC454CCBA}"/>
              </a:ext>
            </a:extLst>
          </p:cNvPr>
          <p:cNvSpPr/>
          <p:nvPr/>
        </p:nvSpPr>
        <p:spPr>
          <a:xfrm>
            <a:off x="10050449" y="1089328"/>
            <a:ext cx="1566407" cy="397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D0C192-8E4C-8277-B192-660D7053CE88}"/>
              </a:ext>
            </a:extLst>
          </p:cNvPr>
          <p:cNvSpPr/>
          <p:nvPr/>
        </p:nvSpPr>
        <p:spPr>
          <a:xfrm>
            <a:off x="10106108" y="4143955"/>
            <a:ext cx="1566407" cy="397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498E7-E5C9-B001-3B44-9F5CEC07C168}"/>
              </a:ext>
            </a:extLst>
          </p:cNvPr>
          <p:cNvSpPr txBox="1"/>
          <p:nvPr/>
        </p:nvSpPr>
        <p:spPr>
          <a:xfrm>
            <a:off x="6229847" y="6047371"/>
            <a:ext cx="40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So, now what? Suggested revisions?</a:t>
            </a:r>
          </a:p>
        </p:txBody>
      </p:sp>
    </p:spTree>
    <p:extLst>
      <p:ext uri="{BB962C8B-B14F-4D97-AF65-F5344CB8AC3E}">
        <p14:creationId xmlns:p14="http://schemas.microsoft.com/office/powerpoint/2010/main" val="387187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64DC-16D6-AD57-6188-5BD65E218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Have Some Fun</a:t>
            </a:r>
          </a:p>
        </p:txBody>
      </p:sp>
    </p:spTree>
    <p:extLst>
      <p:ext uri="{BB962C8B-B14F-4D97-AF65-F5344CB8AC3E}">
        <p14:creationId xmlns:p14="http://schemas.microsoft.com/office/powerpoint/2010/main" val="397421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A7F9-5A37-757A-5A1E-8D65D2D1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Stranger </a:t>
            </a:r>
            <a:br>
              <a:rPr lang="en-US" dirty="0"/>
            </a:br>
            <a:r>
              <a:rPr lang="en-US" dirty="0"/>
              <a:t>Things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E8B98-37AA-FB8C-2FD0-6F0850B1E755}"/>
              </a:ext>
            </a:extLst>
          </p:cNvPr>
          <p:cNvSpPr txBox="1"/>
          <p:nvPr/>
        </p:nvSpPr>
        <p:spPr>
          <a:xfrm>
            <a:off x="5168348" y="5478449"/>
            <a:ext cx="635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(361) The Story of Stranger Things In 3 Minutes! | Arcade Cloud - YouTube</a:t>
            </a:r>
            <a:endParaRPr lang="en-US" dirty="0"/>
          </a:p>
        </p:txBody>
      </p:sp>
      <p:pic>
        <p:nvPicPr>
          <p:cNvPr id="8" name="Online Media 7" title="The Story of Stranger Things In 3 Minutes! | Arcade Cloud">
            <a:hlinkClick r:id="" action="ppaction://media"/>
            <a:extLst>
              <a:ext uri="{FF2B5EF4-FFF2-40B4-BE49-F238E27FC236}">
                <a16:creationId xmlns:a16="http://schemas.microsoft.com/office/drawing/2014/main" id="{E0A2DDDE-5AD3-7718-B0CD-EEB93C1A28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18100" y="1652588"/>
            <a:ext cx="6281738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40CC-DB3E-4A1D-5DCF-554142D0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Max</a:t>
            </a:r>
          </a:p>
        </p:txBody>
      </p:sp>
      <p:pic>
        <p:nvPicPr>
          <p:cNvPr id="4" name="Online Media 3" title="Max’s Song (Full Scene) | Kate Bush - Running Up That Hill | Stranger Things | Netflix">
            <a:hlinkClick r:id="" action="ppaction://media"/>
            <a:extLst>
              <a:ext uri="{FF2B5EF4-FFF2-40B4-BE49-F238E27FC236}">
                <a16:creationId xmlns:a16="http://schemas.microsoft.com/office/drawing/2014/main" id="{7689F085-DCA7-4146-7FE1-7B9FB927CD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18100" y="1652588"/>
            <a:ext cx="6281738" cy="354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222BE-1BB3-46BD-E842-9535812FA967}"/>
              </a:ext>
            </a:extLst>
          </p:cNvPr>
          <p:cNvSpPr txBox="1"/>
          <p:nvPr/>
        </p:nvSpPr>
        <p:spPr>
          <a:xfrm>
            <a:off x="5192202" y="5518205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(363) Max’s Song (Full Scene) | Kate Bush - Running Up That Hill | Stranger Things | Netflix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28B-7EE1-2C0C-73EE-14AA1A02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b="1" u="sng" dirty="0"/>
              <a:t>song</a:t>
            </a:r>
            <a:r>
              <a:rPr lang="en-US" dirty="0"/>
              <a:t> would your friends have to play to save your life?</a:t>
            </a:r>
          </a:p>
        </p:txBody>
      </p:sp>
      <p:pic>
        <p:nvPicPr>
          <p:cNvPr id="1028" name="Picture 4" descr="Listen To Music listen With Headphones Is What Feelings Sound Like Vertical Canvas Poster">
            <a:extLst>
              <a:ext uri="{FF2B5EF4-FFF2-40B4-BE49-F238E27FC236}">
                <a16:creationId xmlns:a16="http://schemas.microsoft.com/office/drawing/2014/main" id="{B9752158-4B21-DAEA-EF3E-E1BBA29E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6" y="415787"/>
            <a:ext cx="4821141" cy="60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8148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3A8986E-DA64-415A-A390-AF2FFA01B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F3D8C7-1E6F-4D15-8163-ADBC81A00A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4716F-C831-4AC2-BB0A-5EC60E4671B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 design</Template>
  <TotalTime>853</TotalTime>
  <Words>640</Words>
  <Application>Microsoft Office PowerPoint</Application>
  <PresentationFormat>Widescreen</PresentationFormat>
  <Paragraphs>53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MV Boli</vt:lpstr>
      <vt:lpstr>Rockwell</vt:lpstr>
      <vt:lpstr>Wingdings</vt:lpstr>
      <vt:lpstr>Atlas</vt:lpstr>
      <vt:lpstr>Week 6: Day 12</vt:lpstr>
      <vt:lpstr>Review</vt:lpstr>
      <vt:lpstr>Student  Sample</vt:lpstr>
      <vt:lpstr>PowerPoint Presentation</vt:lpstr>
      <vt:lpstr>Student Sample Cont…</vt:lpstr>
      <vt:lpstr>Let’s Have Some Fun</vt:lpstr>
      <vt:lpstr>Stranger  Things</vt:lpstr>
      <vt:lpstr>Vecna  &amp; Max</vt:lpstr>
      <vt:lpstr>What song would your friends have to play to save your life?</vt:lpstr>
      <vt:lpstr>Viewers have “discovered” Kate Bush.</vt:lpstr>
      <vt:lpstr>Genre &amp; Circulation</vt:lpstr>
      <vt:lpstr>PowerPoint Presentation</vt:lpstr>
      <vt:lpstr>PowerPoint Presentation</vt:lpstr>
      <vt:lpstr>PowerPoint Presentation</vt:lpstr>
      <vt:lpstr>What rhetorical choices were made in these parodies?</vt:lpstr>
      <vt:lpstr>Design/ Create</vt:lpstr>
      <vt:lpstr>Vecna Song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6: Day 12</dc:title>
  <dc:creator>Kristi Morris</dc:creator>
  <cp:lastModifiedBy>Kristi Morris</cp:lastModifiedBy>
  <cp:revision>30</cp:revision>
  <dcterms:created xsi:type="dcterms:W3CDTF">2022-10-05T00:33:08Z</dcterms:created>
  <dcterms:modified xsi:type="dcterms:W3CDTF">2022-11-27T13:38:53Z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